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5" r:id="rId20"/>
    <p:sldId id="274" r:id="rId21"/>
    <p:sldId id="276" r:id="rId22"/>
    <p:sldId id="282" r:id="rId23"/>
    <p:sldId id="277" r:id="rId24"/>
    <p:sldId id="278" r:id="rId25"/>
    <p:sldId id="279" r:id="rId26"/>
    <p:sldId id="280" r:id="rId27"/>
    <p:sldId id="28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61" d="100"/>
          <a:sy n="61" d="100"/>
        </p:scale>
        <p:origin x="108"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0DF68B7-216B-446C-937D-1BF4C9A037F3}" type="datetimeFigureOut">
              <a:rPr lang="en-GB" smtClean="0"/>
              <a:t>17/11/2016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2093996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0DF68B7-216B-446C-937D-1BF4C9A037F3}" type="datetimeFigureOut">
              <a:rPr lang="en-GB" smtClean="0"/>
              <a:t>17/11/2016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4035519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DF68B7-216B-446C-937D-1BF4C9A037F3}" type="datetimeFigureOut">
              <a:rPr lang="en-GB" smtClean="0"/>
              <a:t>17/11/2016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2023857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0DF68B7-216B-446C-937D-1BF4C9A037F3}" type="datetimeFigureOut">
              <a:rPr lang="en-GB" smtClean="0"/>
              <a:t>17/11/2016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4093822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0DF68B7-216B-446C-937D-1BF4C9A037F3}" type="datetimeFigureOut">
              <a:rPr lang="en-GB" smtClean="0"/>
              <a:t>17/11/2016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269399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0DF68B7-216B-446C-937D-1BF4C9A037F3}" type="datetimeFigureOut">
              <a:rPr lang="en-GB" smtClean="0"/>
              <a:t>17/11/2016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136533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DF68B7-216B-446C-937D-1BF4C9A037F3}" type="datetimeFigureOut">
              <a:rPr lang="en-GB" smtClean="0"/>
              <a:t>17/11/2016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56361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DF68B7-216B-446C-937D-1BF4C9A037F3}" type="datetimeFigureOut">
              <a:rPr lang="en-GB" smtClean="0"/>
              <a:t>17/11/2016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3632527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DF68B7-216B-446C-937D-1BF4C9A037F3}" type="datetimeFigureOut">
              <a:rPr lang="en-GB" smtClean="0"/>
              <a:t>17/11/2016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3301167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0DF68B7-216B-446C-937D-1BF4C9A037F3}" type="datetimeFigureOut">
              <a:rPr lang="en-GB" smtClean="0"/>
              <a:t>17/11/2016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1308110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0DF68B7-216B-446C-937D-1BF4C9A037F3}" type="datetimeFigureOut">
              <a:rPr lang="en-GB" smtClean="0"/>
              <a:t>17/11/2016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C9938A-4DAE-4D79-BA60-3D0F64787C15}" type="slidenum">
              <a:rPr lang="en-GB" smtClean="0"/>
              <a:t>‹#›</a:t>
            </a:fld>
            <a:endParaRPr lang="en-GB"/>
          </a:p>
        </p:txBody>
      </p:sp>
    </p:spTree>
    <p:extLst>
      <p:ext uri="{BB962C8B-B14F-4D97-AF65-F5344CB8AC3E}">
        <p14:creationId xmlns:p14="http://schemas.microsoft.com/office/powerpoint/2010/main" val="2871454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DF68B7-216B-446C-937D-1BF4C9A037F3}" type="datetimeFigureOut">
              <a:rPr lang="en-GB" smtClean="0"/>
              <a:t>17/11/2016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9938A-4DAE-4D79-BA60-3D0F64787C15}" type="slidenum">
              <a:rPr lang="en-GB" smtClean="0"/>
              <a:t>‹#›</a:t>
            </a:fld>
            <a:endParaRPr lang="en-GB"/>
          </a:p>
        </p:txBody>
      </p:sp>
    </p:spTree>
    <p:extLst>
      <p:ext uri="{BB962C8B-B14F-4D97-AF65-F5344CB8AC3E}">
        <p14:creationId xmlns:p14="http://schemas.microsoft.com/office/powerpoint/2010/main" val="3780934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apzXGEbZht0"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spring.org.uk/2008/05/infants-imitate-others-when-only-weeks.php" TargetMode="External"/><Relationship Id="rId2" Type="http://schemas.openxmlformats.org/officeDocument/2006/relationships/hyperlink" Target="http://www.ncbi.nlm.nih.gov/pubmed/480879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Attachment Bits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492477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4.1.3 Attachment</a:t>
            </a:r>
            <a:endParaRPr lang="en-GB" dirty="0"/>
          </a:p>
        </p:txBody>
      </p:sp>
      <p:sp>
        <p:nvSpPr>
          <p:cNvPr id="3" name="Content Placeholder 2"/>
          <p:cNvSpPr>
            <a:spLocks noGrp="1"/>
          </p:cNvSpPr>
          <p:nvPr>
            <p:ph idx="1"/>
          </p:nvPr>
        </p:nvSpPr>
        <p:spPr/>
        <p:txBody>
          <a:bodyPr>
            <a:normAutofit fontScale="85000" lnSpcReduction="20000"/>
          </a:bodyPr>
          <a:lstStyle/>
          <a:p>
            <a:r>
              <a:rPr lang="en-GB" b="1" dirty="0" smtClean="0"/>
              <a:t>Caregiver-infant </a:t>
            </a:r>
            <a:r>
              <a:rPr lang="en-GB" b="1" dirty="0"/>
              <a:t>interactions in humans: reciprocity and interactional synchrony. Stages </a:t>
            </a:r>
            <a:r>
              <a:rPr lang="en-GB" b="1" dirty="0" smtClean="0"/>
              <a:t>of attachment </a:t>
            </a:r>
            <a:r>
              <a:rPr lang="en-GB" b="1" dirty="0"/>
              <a:t>identified by Schaffer. Multiple attachments and the role of the father.</a:t>
            </a:r>
          </a:p>
          <a:p>
            <a:r>
              <a:rPr lang="en-GB" dirty="0" smtClean="0">
                <a:solidFill>
                  <a:srgbClr val="FFC000"/>
                </a:solidFill>
              </a:rPr>
              <a:t>Animal </a:t>
            </a:r>
            <a:r>
              <a:rPr lang="en-GB" dirty="0">
                <a:solidFill>
                  <a:srgbClr val="FFC000"/>
                </a:solidFill>
              </a:rPr>
              <a:t>studies of attachment: Lorenz and Harlow.</a:t>
            </a:r>
          </a:p>
          <a:p>
            <a:r>
              <a:rPr lang="en-GB" dirty="0" smtClean="0">
                <a:solidFill>
                  <a:srgbClr val="FFC000"/>
                </a:solidFill>
              </a:rPr>
              <a:t>Explanations </a:t>
            </a:r>
            <a:r>
              <a:rPr lang="en-GB" dirty="0">
                <a:solidFill>
                  <a:srgbClr val="FFC000"/>
                </a:solidFill>
              </a:rPr>
              <a:t>of attachment: learning theory and Bowlby’s </a:t>
            </a:r>
            <a:r>
              <a:rPr lang="en-GB" dirty="0" err="1">
                <a:solidFill>
                  <a:srgbClr val="FFC000"/>
                </a:solidFill>
              </a:rPr>
              <a:t>monotropic</a:t>
            </a:r>
            <a:r>
              <a:rPr lang="en-GB" dirty="0">
                <a:solidFill>
                  <a:srgbClr val="FFC000"/>
                </a:solidFill>
              </a:rPr>
              <a:t> theory. The concepts of </a:t>
            </a:r>
            <a:r>
              <a:rPr lang="en-GB" dirty="0" smtClean="0">
                <a:solidFill>
                  <a:srgbClr val="FFC000"/>
                </a:solidFill>
              </a:rPr>
              <a:t>a critical </a:t>
            </a:r>
            <a:r>
              <a:rPr lang="en-GB" dirty="0">
                <a:solidFill>
                  <a:srgbClr val="FFC000"/>
                </a:solidFill>
              </a:rPr>
              <a:t>period and an internal working model.</a:t>
            </a:r>
          </a:p>
          <a:p>
            <a:r>
              <a:rPr lang="en-GB" dirty="0" smtClean="0">
                <a:solidFill>
                  <a:srgbClr val="FFC000"/>
                </a:solidFill>
              </a:rPr>
              <a:t>Ainsworth’s </a:t>
            </a:r>
            <a:r>
              <a:rPr lang="en-GB" dirty="0">
                <a:solidFill>
                  <a:srgbClr val="FFC000"/>
                </a:solidFill>
              </a:rPr>
              <a:t>‘Strange Situation’. Types of attachment: secure, insecure-avoidant and </a:t>
            </a:r>
            <a:r>
              <a:rPr lang="en-GB" dirty="0" smtClean="0">
                <a:solidFill>
                  <a:srgbClr val="FFC000"/>
                </a:solidFill>
              </a:rPr>
              <a:t>insecure resistant</a:t>
            </a:r>
            <a:r>
              <a:rPr lang="en-GB" dirty="0">
                <a:solidFill>
                  <a:srgbClr val="FFC000"/>
                </a:solidFill>
              </a:rPr>
              <a:t>.</a:t>
            </a:r>
          </a:p>
          <a:p>
            <a:r>
              <a:rPr lang="en-GB" dirty="0">
                <a:solidFill>
                  <a:srgbClr val="FFC000"/>
                </a:solidFill>
              </a:rPr>
              <a:t>Cultural variations in attachment, including van </a:t>
            </a:r>
            <a:r>
              <a:rPr lang="en-GB" dirty="0" err="1">
                <a:solidFill>
                  <a:srgbClr val="FFC000"/>
                </a:solidFill>
              </a:rPr>
              <a:t>Ijzendoorn</a:t>
            </a:r>
            <a:r>
              <a:rPr lang="en-GB" dirty="0">
                <a:solidFill>
                  <a:srgbClr val="FFC000"/>
                </a:solidFill>
              </a:rPr>
              <a:t>.</a:t>
            </a:r>
          </a:p>
          <a:p>
            <a:r>
              <a:rPr lang="en-GB" dirty="0" smtClean="0">
                <a:solidFill>
                  <a:srgbClr val="FFC000"/>
                </a:solidFill>
              </a:rPr>
              <a:t>Bowlby’s </a:t>
            </a:r>
            <a:r>
              <a:rPr lang="en-GB" dirty="0">
                <a:solidFill>
                  <a:srgbClr val="FFC000"/>
                </a:solidFill>
              </a:rPr>
              <a:t>theory of maternal deprivation. Romanian orphan studies: effects of institutionalisation.</a:t>
            </a:r>
          </a:p>
          <a:p>
            <a:r>
              <a:rPr lang="en-GB" dirty="0" smtClean="0"/>
              <a:t>The </a:t>
            </a:r>
            <a:r>
              <a:rPr lang="en-GB" dirty="0"/>
              <a:t>influence of early attachment on childhood and adult relationships, including the role of </a:t>
            </a:r>
            <a:r>
              <a:rPr lang="en-GB" dirty="0" smtClean="0"/>
              <a:t>an </a:t>
            </a:r>
            <a:r>
              <a:rPr lang="en-GB" dirty="0" smtClean="0">
                <a:solidFill>
                  <a:srgbClr val="FF0000"/>
                </a:solidFill>
              </a:rPr>
              <a:t>internal </a:t>
            </a:r>
            <a:r>
              <a:rPr lang="en-GB" dirty="0">
                <a:solidFill>
                  <a:srgbClr val="FF0000"/>
                </a:solidFill>
              </a:rPr>
              <a:t>working model.</a:t>
            </a:r>
          </a:p>
        </p:txBody>
      </p:sp>
    </p:spTree>
    <p:extLst>
      <p:ext uri="{BB962C8B-B14F-4D97-AF65-F5344CB8AC3E}">
        <p14:creationId xmlns:p14="http://schemas.microsoft.com/office/powerpoint/2010/main" val="4242334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internal working model</a:t>
            </a:r>
            <a:endParaRPr lang="en-GB" dirty="0"/>
          </a:p>
        </p:txBody>
      </p:sp>
      <p:sp>
        <p:nvSpPr>
          <p:cNvPr id="3" name="Content Placeholder 2"/>
          <p:cNvSpPr>
            <a:spLocks noGrp="1"/>
          </p:cNvSpPr>
          <p:nvPr>
            <p:ph idx="1"/>
          </p:nvPr>
        </p:nvSpPr>
        <p:spPr/>
        <p:txBody>
          <a:bodyPr/>
          <a:lstStyle/>
          <a:p>
            <a:r>
              <a:rPr lang="en-GB" dirty="0"/>
              <a:t> The child’s attachment relationship with their primary caregiver leads to the development of an</a:t>
            </a:r>
            <a:r>
              <a:rPr lang="en-GB" b="1" dirty="0"/>
              <a:t> internal working model</a:t>
            </a:r>
            <a:r>
              <a:rPr lang="en-GB" dirty="0"/>
              <a:t> (Bowlby, 1969).</a:t>
            </a:r>
          </a:p>
        </p:txBody>
      </p:sp>
    </p:spTree>
    <p:extLst>
      <p:ext uri="{BB962C8B-B14F-4D97-AF65-F5344CB8AC3E}">
        <p14:creationId xmlns:p14="http://schemas.microsoft.com/office/powerpoint/2010/main" val="2444200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internal working model </a:t>
            </a:r>
            <a:endParaRPr lang="en-GB" dirty="0"/>
          </a:p>
        </p:txBody>
      </p:sp>
      <p:sp>
        <p:nvSpPr>
          <p:cNvPr id="3" name="Content Placeholder 2"/>
          <p:cNvSpPr>
            <a:spLocks noGrp="1"/>
          </p:cNvSpPr>
          <p:nvPr>
            <p:ph idx="1"/>
          </p:nvPr>
        </p:nvSpPr>
        <p:spPr/>
        <p:txBody>
          <a:bodyPr/>
          <a:lstStyle/>
          <a:p>
            <a:r>
              <a:rPr lang="en-GB" dirty="0"/>
              <a:t>This internal working model is a cognitive framework comprising mental representations for understanding the world, self and others.  A person’s interaction with others is guided by memories and expectations from their internal model which influence and help evaluate their contact with others (Bretherton, &amp; </a:t>
            </a:r>
            <a:r>
              <a:rPr lang="en-GB" dirty="0" err="1"/>
              <a:t>Munholland</a:t>
            </a:r>
            <a:r>
              <a:rPr lang="en-GB" dirty="0"/>
              <a:t>, 1999).</a:t>
            </a:r>
          </a:p>
        </p:txBody>
      </p:sp>
    </p:spTree>
    <p:extLst>
      <p:ext uri="{BB962C8B-B14F-4D97-AF65-F5344CB8AC3E}">
        <p14:creationId xmlns:p14="http://schemas.microsoft.com/office/powerpoint/2010/main" val="3382499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2030687" y="788276"/>
            <a:ext cx="8130626" cy="5294094"/>
          </a:xfrm>
          <a:prstGeom prst="rect">
            <a:avLst/>
          </a:prstGeom>
        </p:spPr>
      </p:pic>
    </p:spTree>
    <p:extLst>
      <p:ext uri="{BB962C8B-B14F-4D97-AF65-F5344CB8AC3E}">
        <p14:creationId xmlns:p14="http://schemas.microsoft.com/office/powerpoint/2010/main" val="1353969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Influence </a:t>
            </a:r>
            <a:r>
              <a:rPr lang="en-GB" dirty="0"/>
              <a:t>of early attachment on childhood and adult </a:t>
            </a:r>
            <a:r>
              <a:rPr lang="en-GB" dirty="0" smtClean="0"/>
              <a:t>relationships.</a:t>
            </a:r>
            <a:endParaRPr lang="en-GB" dirty="0"/>
          </a:p>
        </p:txBody>
      </p:sp>
      <p:sp>
        <p:nvSpPr>
          <p:cNvPr id="3" name="Content Placeholder 2"/>
          <p:cNvSpPr>
            <a:spLocks noGrp="1"/>
          </p:cNvSpPr>
          <p:nvPr>
            <p:ph idx="1"/>
          </p:nvPr>
        </p:nvSpPr>
        <p:spPr/>
        <p:txBody>
          <a:bodyPr/>
          <a:lstStyle/>
          <a:p>
            <a:pPr marL="0" indent="0">
              <a:buNone/>
            </a:pPr>
            <a:r>
              <a:rPr lang="en-GB" dirty="0" smtClean="0"/>
              <a:t>Bowlby </a:t>
            </a:r>
            <a:r>
              <a:rPr lang="en-GB" dirty="0"/>
              <a:t>presented the concept of the internal working model. He hypothesised that later relationships are likely to be a continuation of early attachment style (secure or insecure). This is because the infant’s primary caregiver promotes a model of relationships, this leads the infant to expecting the same in later relationships, e.g. love and care. In some extreme cases, an infant’s internal working model can lead them to develop an attachment disorder. </a:t>
            </a:r>
          </a:p>
        </p:txBody>
      </p:sp>
    </p:spTree>
    <p:extLst>
      <p:ext uri="{BB962C8B-B14F-4D97-AF65-F5344CB8AC3E}">
        <p14:creationId xmlns:p14="http://schemas.microsoft.com/office/powerpoint/2010/main" val="2950879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Simpson 2007</a:t>
            </a:r>
            <a:endParaRPr lang="en-GB" dirty="0"/>
          </a:p>
        </p:txBody>
      </p:sp>
      <p:sp>
        <p:nvSpPr>
          <p:cNvPr id="3" name="Content Placeholder 2"/>
          <p:cNvSpPr>
            <a:spLocks noGrp="1"/>
          </p:cNvSpPr>
          <p:nvPr>
            <p:ph idx="1"/>
          </p:nvPr>
        </p:nvSpPr>
        <p:spPr/>
        <p:txBody>
          <a:bodyPr/>
          <a:lstStyle/>
          <a:p>
            <a:r>
              <a:rPr lang="en-GB" dirty="0" smtClean="0"/>
              <a:t>Described </a:t>
            </a:r>
            <a:r>
              <a:rPr lang="en-GB" dirty="0"/>
              <a:t>the 'lasting legacy of love', conducting a longitudinal study for almost 30 years. 78 participants were assessed at infancy, childhood, adolescence and adulthood. At age 6-8, caregivers rated the child's interactions, at 16 the participants themselves described their close relationships and at adulthood, participants' partners described their relationships. Securely attached infants grew up to have greater social competence at age 6-8. These same children then had closer relationships at age 16, then went on to be more emotionally attached to their romantic partners in adulthood.</a:t>
            </a:r>
          </a:p>
        </p:txBody>
      </p:sp>
    </p:spTree>
    <p:extLst>
      <p:ext uri="{BB962C8B-B14F-4D97-AF65-F5344CB8AC3E}">
        <p14:creationId xmlns:p14="http://schemas.microsoft.com/office/powerpoint/2010/main" val="182360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t>Hazan</a:t>
            </a:r>
            <a:r>
              <a:rPr lang="en-GB" b="1" dirty="0"/>
              <a:t> &amp; Shaver </a:t>
            </a:r>
            <a:r>
              <a:rPr lang="en-GB" b="1" dirty="0" smtClean="0"/>
              <a:t>1987</a:t>
            </a:r>
            <a:endParaRPr lang="en-GB" dirty="0"/>
          </a:p>
        </p:txBody>
      </p:sp>
      <p:sp>
        <p:nvSpPr>
          <p:cNvPr id="3" name="Content Placeholder 2"/>
          <p:cNvSpPr>
            <a:spLocks noGrp="1"/>
          </p:cNvSpPr>
          <p:nvPr>
            <p:ph idx="1"/>
          </p:nvPr>
        </p:nvSpPr>
        <p:spPr/>
        <p:txBody>
          <a:bodyPr/>
          <a:lstStyle/>
          <a:p>
            <a:pPr fontAlgn="t"/>
            <a:r>
              <a:rPr lang="en-GB" dirty="0" smtClean="0"/>
              <a:t>Secure </a:t>
            </a:r>
            <a:r>
              <a:rPr lang="en-GB" dirty="0"/>
              <a:t>childhood attachments lead to happier, longer-lasting adult relationships. Individuals who were insecurely attached as infants are less comfortable in adult relationships, finding it harder to depend and be depended upon.</a:t>
            </a:r>
          </a:p>
          <a:p>
            <a:r>
              <a:rPr lang="en-GB" dirty="0" smtClean="0"/>
              <a:t>Only USA study</a:t>
            </a:r>
            <a:endParaRPr lang="en-GB" dirty="0"/>
          </a:p>
        </p:txBody>
      </p:sp>
    </p:spTree>
    <p:extLst>
      <p:ext uri="{BB962C8B-B14F-4D97-AF65-F5344CB8AC3E}">
        <p14:creationId xmlns:p14="http://schemas.microsoft.com/office/powerpoint/2010/main" val="3552047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Qualter</a:t>
            </a:r>
            <a:r>
              <a:rPr lang="en-GB" dirty="0"/>
              <a:t> &amp; Munn </a:t>
            </a:r>
            <a:r>
              <a:rPr lang="en-GB" dirty="0" smtClean="0"/>
              <a:t>2005</a:t>
            </a:r>
            <a:endParaRPr lang="en-GB" dirty="0"/>
          </a:p>
        </p:txBody>
      </p:sp>
      <p:sp>
        <p:nvSpPr>
          <p:cNvPr id="3" name="Content Placeholder 2"/>
          <p:cNvSpPr>
            <a:spLocks noGrp="1"/>
          </p:cNvSpPr>
          <p:nvPr>
            <p:ph idx="1"/>
          </p:nvPr>
        </p:nvSpPr>
        <p:spPr/>
        <p:txBody>
          <a:bodyPr/>
          <a:lstStyle/>
          <a:p>
            <a:pPr marL="0" indent="0">
              <a:buNone/>
            </a:pPr>
            <a:r>
              <a:rPr lang="en-GB" dirty="0" smtClean="0"/>
              <a:t>Studied </a:t>
            </a:r>
            <a:r>
              <a:rPr lang="en-GB" dirty="0"/>
              <a:t>peer relations, suggesting that a child's internal model is also developed through interactions with their peers. The experiences of such interactions are internalised - these internal expectations then affect how the individual sees themselves and approaches adult relationships.</a:t>
            </a:r>
          </a:p>
        </p:txBody>
      </p:sp>
    </p:spTree>
    <p:extLst>
      <p:ext uri="{BB962C8B-B14F-4D97-AF65-F5344CB8AC3E}">
        <p14:creationId xmlns:p14="http://schemas.microsoft.com/office/powerpoint/2010/main" val="684013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a:t>The influence of childhood on adult relationships can be seen to be deterministic as it says that our childhood has a fixed effect on our adult relationship, however this is not the case as we have free will to choose how we act in later relationships and whether or not to let these experiences lead us. Also social learning theory would say that we learn though observing other which in this case could be seeing relationships completely different to those we have experienced before and copying those instead of building on our own bad experiences.   </a:t>
            </a:r>
          </a:p>
        </p:txBody>
      </p:sp>
    </p:spTree>
    <p:extLst>
      <p:ext uri="{BB962C8B-B14F-4D97-AF65-F5344CB8AC3E}">
        <p14:creationId xmlns:p14="http://schemas.microsoft.com/office/powerpoint/2010/main" val="2105520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1278183"/>
          </a:xfrm>
        </p:spPr>
        <p:txBody>
          <a:bodyPr/>
          <a:lstStyle/>
          <a:p>
            <a:pPr marL="0" indent="0">
              <a:buNone/>
            </a:pPr>
            <a:r>
              <a:rPr lang="en-GB" b="1" dirty="0"/>
              <a:t>Caregiver-infant interactions in humans: reciprocity and interactional synchrony. Stages of attachment identified by Schaffer. Multiple attachments and the role of the father.</a:t>
            </a:r>
          </a:p>
          <a:p>
            <a:endParaRPr lang="en-GB" dirty="0"/>
          </a:p>
        </p:txBody>
      </p:sp>
    </p:spTree>
    <p:extLst>
      <p:ext uri="{BB962C8B-B14F-4D97-AF65-F5344CB8AC3E}">
        <p14:creationId xmlns:p14="http://schemas.microsoft.com/office/powerpoint/2010/main" val="1600757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Reciprocity </a:t>
            </a:r>
            <a:r>
              <a:rPr lang="en-GB" b="1" dirty="0"/>
              <a:t>and interactional synchrony.</a:t>
            </a:r>
            <a:endParaRPr lang="en-GB" dirty="0"/>
          </a:p>
        </p:txBody>
      </p:sp>
      <p:sp>
        <p:nvSpPr>
          <p:cNvPr id="3" name="Content Placeholder 2"/>
          <p:cNvSpPr>
            <a:spLocks noGrp="1"/>
          </p:cNvSpPr>
          <p:nvPr>
            <p:ph idx="1"/>
          </p:nvPr>
        </p:nvSpPr>
        <p:spPr/>
        <p:txBody>
          <a:bodyPr>
            <a:normAutofit fontScale="85000" lnSpcReduction="20000"/>
          </a:bodyPr>
          <a:lstStyle/>
          <a:p>
            <a:pPr fontAlgn="base"/>
            <a:r>
              <a:rPr lang="en-GB" dirty="0" smtClean="0"/>
              <a:t>The </a:t>
            </a:r>
            <a:r>
              <a:rPr lang="en-GB" dirty="0"/>
              <a:t>concepts in this area are describing the metaphorical dance between infant and caregiver. It looks, feels and acts like a conversation between infant and caregiver. Though no words may be uttered (not on the baby’s part anyway) this two-way interaction has two active contributors. The interactions will be rhythmic and mutual; infant and caregiver are likely to appear to be in harmony as they take turns in this attachment promoting conversation which is likely to involve the infant and caregiver responding to each other with similar sounds, emotions and behaviours. Infant and caregiver are able to anticipate how each other will behave and can elicit a particular response from the other.</a:t>
            </a:r>
          </a:p>
          <a:p>
            <a:pPr fontAlgn="base"/>
            <a:r>
              <a:rPr lang="en-GB" i="1" dirty="0"/>
              <a:t>What does it look like?</a:t>
            </a:r>
            <a:r>
              <a:rPr lang="en-GB" dirty="0"/>
              <a:t> The caregiver who smiles at their baby in response to a smile-like facial movement from the infant or who opens their mouth in mock surprise when the infant scrunches up their face, is engaged in this two-way pattern of interaction and is laying the foundations for an attachment to form. The infant that cries and elicits a sad expression and look of upset on their caregivers face or the caregiver who laughs in response to their infants giggling sound and tickles them, </a:t>
            </a:r>
            <a:r>
              <a:rPr lang="en-GB" dirty="0">
                <a:hlinkClick r:id="rId2"/>
              </a:rPr>
              <a:t>is experiencing synchronised interaction</a:t>
            </a:r>
            <a:r>
              <a:rPr lang="en-GB" dirty="0" smtClean="0"/>
              <a:t>.</a:t>
            </a:r>
            <a:endParaRPr lang="en-GB" dirty="0"/>
          </a:p>
        </p:txBody>
      </p:sp>
    </p:spTree>
    <p:extLst>
      <p:ext uri="{BB962C8B-B14F-4D97-AF65-F5344CB8AC3E}">
        <p14:creationId xmlns:p14="http://schemas.microsoft.com/office/powerpoint/2010/main" val="1251586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Reciprocity</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fontAlgn="base"/>
            <a:r>
              <a:rPr lang="en-GB" dirty="0" smtClean="0"/>
              <a:t>The </a:t>
            </a:r>
            <a:r>
              <a:rPr lang="en-GB" dirty="0"/>
              <a:t>word reciprocal means two-way, or something that is mutual. Infant and caregiver are both active contributors in the interaction and are responding to each other. This is referred to as reciprocity.</a:t>
            </a:r>
          </a:p>
          <a:p>
            <a:endParaRPr lang="en-GB" dirty="0"/>
          </a:p>
        </p:txBody>
      </p:sp>
    </p:spTree>
    <p:extLst>
      <p:ext uri="{BB962C8B-B14F-4D97-AF65-F5344CB8AC3E}">
        <p14:creationId xmlns:p14="http://schemas.microsoft.com/office/powerpoint/2010/main" val="2459738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Interactional synchrony</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fontAlgn="base"/>
            <a:r>
              <a:rPr lang="en-GB" dirty="0" smtClean="0"/>
              <a:t>The </a:t>
            </a:r>
            <a:r>
              <a:rPr lang="en-GB" dirty="0"/>
              <a:t>word synchrony means a simultaneous action or occurrence. Interactional synchrony relates to the timing and pattern of the interaction. The interaction is rhythmic and can include infant and caregiver mirroring each other’s behaviour and emotion.  The infant and caregiver’s behaviours and affect are synchronised because they are moving in the same, or a similar, pattern.</a:t>
            </a:r>
          </a:p>
          <a:p>
            <a:endParaRPr lang="en-GB" dirty="0"/>
          </a:p>
        </p:txBody>
      </p:sp>
    </p:spTree>
    <p:extLst>
      <p:ext uri="{BB962C8B-B14F-4D97-AF65-F5344CB8AC3E}">
        <p14:creationId xmlns:p14="http://schemas.microsoft.com/office/powerpoint/2010/main" val="734775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a:t>
            </a:r>
            <a:endParaRPr lang="en-GB" dirty="0"/>
          </a:p>
        </p:txBody>
      </p:sp>
      <p:sp>
        <p:nvSpPr>
          <p:cNvPr id="3" name="Content Placeholder 2"/>
          <p:cNvSpPr>
            <a:spLocks noGrp="1"/>
          </p:cNvSpPr>
          <p:nvPr>
            <p:ph idx="1"/>
          </p:nvPr>
        </p:nvSpPr>
        <p:spPr/>
        <p:txBody>
          <a:bodyPr/>
          <a:lstStyle/>
          <a:p>
            <a:pPr fontAlgn="base"/>
            <a:r>
              <a:rPr lang="en-GB" dirty="0"/>
              <a:t>Condon and Sander (1974) have investigated interactions between infants and caregivers in particular in relation to responses to adult speech. In their paper they report “</a:t>
            </a:r>
            <a:r>
              <a:rPr lang="en-GB" dirty="0">
                <a:hlinkClick r:id="rId2"/>
              </a:rPr>
              <a:t>As early as the first day of life, the human neonate moves in precise and sustained segments of movement that are synchronous with the articulated structure of adult speech</a:t>
            </a:r>
            <a:r>
              <a:rPr lang="en-GB" dirty="0"/>
              <a:t>”.</a:t>
            </a:r>
          </a:p>
          <a:p>
            <a:pPr fontAlgn="base"/>
            <a:r>
              <a:rPr lang="en-GB" dirty="0"/>
              <a:t>According to research by </a:t>
            </a:r>
            <a:r>
              <a:rPr lang="en-GB" dirty="0" err="1">
                <a:hlinkClick r:id="rId3"/>
              </a:rPr>
              <a:t>Meltzoff</a:t>
            </a:r>
            <a:r>
              <a:rPr lang="en-GB" dirty="0">
                <a:hlinkClick r:id="rId3"/>
              </a:rPr>
              <a:t> and Moore (1983) </a:t>
            </a:r>
            <a:r>
              <a:rPr lang="en-GB" dirty="0"/>
              <a:t>infants as young as 3 days imitate the facial expression of adults. This implies that this ability to mirror is an innate behaviour.</a:t>
            </a:r>
          </a:p>
          <a:p>
            <a:endParaRPr lang="en-GB" dirty="0"/>
          </a:p>
        </p:txBody>
      </p:sp>
    </p:spTree>
    <p:extLst>
      <p:ext uri="{BB962C8B-B14F-4D97-AF65-F5344CB8AC3E}">
        <p14:creationId xmlns:p14="http://schemas.microsoft.com/office/powerpoint/2010/main" val="937630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Stages of </a:t>
            </a:r>
            <a:r>
              <a:rPr lang="en-GB" dirty="0" smtClean="0"/>
              <a:t>Attachment</a:t>
            </a:r>
            <a:endParaRPr lang="en-GB" dirty="0"/>
          </a:p>
        </p:txBody>
      </p:sp>
      <p:sp>
        <p:nvSpPr>
          <p:cNvPr id="3" name="Content Placeholder 2"/>
          <p:cNvSpPr>
            <a:spLocks noGrp="1"/>
          </p:cNvSpPr>
          <p:nvPr>
            <p:ph idx="1"/>
          </p:nvPr>
        </p:nvSpPr>
        <p:spPr/>
        <p:txBody>
          <a:bodyPr/>
          <a:lstStyle/>
          <a:p>
            <a:r>
              <a:rPr lang="en-GB" dirty="0"/>
              <a:t>Rudolph Schaffer and Peggy Emerson (1964) studied 60 babies at monthly intervals for the first 18 months of life (this is known as a longitudinal study).</a:t>
            </a:r>
          </a:p>
        </p:txBody>
      </p:sp>
    </p:spTree>
    <p:extLst>
      <p:ext uri="{BB962C8B-B14F-4D97-AF65-F5344CB8AC3E}">
        <p14:creationId xmlns:p14="http://schemas.microsoft.com/office/powerpoint/2010/main" val="742092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The children were all studied in their own home and a regular pattern was identified in the development of attachment.  The babies were visited monthly for approximately one year, their interactions with their carers were observed, and carers were interviewed.  Evidence for the development of an attachment was that the baby showed separation anxiety after a carer left.</a:t>
            </a:r>
          </a:p>
        </p:txBody>
      </p:sp>
    </p:spTree>
    <p:extLst>
      <p:ext uri="{BB962C8B-B14F-4D97-AF65-F5344CB8AC3E}">
        <p14:creationId xmlns:p14="http://schemas.microsoft.com/office/powerpoint/2010/main" val="2594815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They discovered that baby's attachments develop in the following sequence:</a:t>
            </a:r>
          </a:p>
        </p:txBody>
      </p:sp>
      <p:sp>
        <p:nvSpPr>
          <p:cNvPr id="3" name="Content Placeholder 2"/>
          <p:cNvSpPr>
            <a:spLocks noGrp="1"/>
          </p:cNvSpPr>
          <p:nvPr>
            <p:ph idx="1"/>
          </p:nvPr>
        </p:nvSpPr>
        <p:spPr/>
        <p:txBody>
          <a:bodyPr>
            <a:normAutofit fontScale="77500" lnSpcReduction="20000"/>
          </a:bodyPr>
          <a:lstStyle/>
          <a:p>
            <a:r>
              <a:rPr lang="en-GB" b="1" dirty="0" smtClean="0"/>
              <a:t>Up to 3 Months </a:t>
            </a:r>
            <a:r>
              <a:rPr lang="en-GB" dirty="0" smtClean="0"/>
              <a:t>Indiscriminate </a:t>
            </a:r>
            <a:r>
              <a:rPr lang="en-GB" dirty="0"/>
              <a:t>attachments.  The </a:t>
            </a:r>
            <a:r>
              <a:rPr lang="en-GB" dirty="0" err="1"/>
              <a:t>newborn</a:t>
            </a:r>
            <a:r>
              <a:rPr lang="en-GB" dirty="0"/>
              <a:t> is predisposed to attach to any human.  Most babies respond equally to any caregiver.</a:t>
            </a:r>
            <a:br>
              <a:rPr lang="en-GB" dirty="0"/>
            </a:br>
            <a:endParaRPr lang="en-GB" dirty="0"/>
          </a:p>
          <a:p>
            <a:r>
              <a:rPr lang="en-GB" b="1" dirty="0"/>
              <a:t>After 4 months </a:t>
            </a:r>
            <a:r>
              <a:rPr lang="en-GB" dirty="0"/>
              <a:t>- Preference for certain people.  Infants they learn to distinguish primary and secondary caregivers, but accept care from anyone.</a:t>
            </a:r>
          </a:p>
          <a:p>
            <a:r>
              <a:rPr lang="en-GB" b="1" dirty="0"/>
              <a:t>After 7 months</a:t>
            </a:r>
            <a:r>
              <a:rPr lang="en-GB" dirty="0"/>
              <a:t> - Special preference for a single attachment figure.  The baby looks to particular people for security, comfort and protection.  It shows fear of strangers (stranger fear) and unhappiness when separated from a special person (separation anxiety).  Some babies show stranger fear and separation anxiety much more frequently and intensely than others, but nevertheless they are seen as evidence that the baby has formed an attachment.  This has usually developed by one year of age.</a:t>
            </a:r>
            <a:br>
              <a:rPr lang="en-GB" dirty="0"/>
            </a:br>
            <a:endParaRPr lang="en-GB" dirty="0"/>
          </a:p>
          <a:p>
            <a:r>
              <a:rPr lang="en-GB" b="1" dirty="0"/>
              <a:t>After 9 months</a:t>
            </a:r>
            <a:r>
              <a:rPr lang="en-GB" dirty="0"/>
              <a:t> - Multiple attachments. The baby becomes increasingly independent and forms several attachments.</a:t>
            </a:r>
            <a:br>
              <a:rPr lang="en-GB" dirty="0"/>
            </a:br>
            <a:endParaRPr lang="en-GB" dirty="0"/>
          </a:p>
          <a:p>
            <a:endParaRPr lang="en-GB" dirty="0"/>
          </a:p>
        </p:txBody>
      </p:sp>
    </p:spTree>
    <p:extLst>
      <p:ext uri="{BB962C8B-B14F-4D97-AF65-F5344CB8AC3E}">
        <p14:creationId xmlns:p14="http://schemas.microsoft.com/office/powerpoint/2010/main" val="2201867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918" y="117693"/>
            <a:ext cx="10515600" cy="6740307"/>
          </a:xfrm>
          <a:prstGeom prst="rect">
            <a:avLst/>
          </a:prstGeom>
        </p:spPr>
        <p:txBody>
          <a:bodyPr wrap="square">
            <a:spAutoFit/>
          </a:bodyPr>
          <a:lstStyle/>
          <a:p>
            <a:r>
              <a:rPr lang="en-GB" dirty="0"/>
              <a:t>The 4 stages outlined by Schaffer and Emerson are outlined here:</a:t>
            </a:r>
          </a:p>
          <a:p>
            <a:endParaRPr lang="en-GB" dirty="0"/>
          </a:p>
          <a:p>
            <a:r>
              <a:rPr lang="en-GB" dirty="0"/>
              <a:t>Asocial stage:</a:t>
            </a:r>
          </a:p>
          <a:p>
            <a:endParaRPr lang="en-GB" dirty="0"/>
          </a:p>
          <a:p>
            <a:r>
              <a:rPr lang="en-GB" dirty="0"/>
              <a:t>This is usually up to 6 weeks of age. The will usually form attachments with any human. Despite not having a bias to a particular human it is often seen that they prefer human like stimuli (e.g. Dolls) This was observed by Schaffer and Emerson when they approached the infant and it responded as it would with anyone.</a:t>
            </a:r>
          </a:p>
          <a:p>
            <a:endParaRPr lang="en-GB" dirty="0"/>
          </a:p>
          <a:p>
            <a:r>
              <a:rPr lang="en-GB" dirty="0"/>
              <a:t>Indiscriminate attachment:</a:t>
            </a:r>
          </a:p>
          <a:p>
            <a:endParaRPr lang="en-GB" dirty="0"/>
          </a:p>
          <a:p>
            <a:r>
              <a:rPr lang="en-GB" dirty="0"/>
              <a:t>This is usually 6 weeks to 6 months. Babies become more “sociable”. They can tell people apart and so begin to form stronger attachments however these do not progress much until the next stage. At this stage, Schaffer and Emerson found that they did not show a fear of strangers.</a:t>
            </a:r>
          </a:p>
          <a:p>
            <a:endParaRPr lang="en-GB" dirty="0"/>
          </a:p>
          <a:p>
            <a:r>
              <a:rPr lang="en-GB" dirty="0"/>
              <a:t>Specific attachment:</a:t>
            </a:r>
          </a:p>
          <a:p>
            <a:endParaRPr lang="en-GB" dirty="0"/>
          </a:p>
          <a:p>
            <a:r>
              <a:rPr lang="en-GB" dirty="0"/>
              <a:t>Usually 7 months onward. The key things about this stage are that the infant begins to show separation anxiety and “protests”, usually by crying, when their primary attachment figure leaves. The second key behaviour is that they begin to show fear of strangers.</a:t>
            </a:r>
          </a:p>
          <a:p>
            <a:endParaRPr lang="en-GB" dirty="0"/>
          </a:p>
          <a:p>
            <a:r>
              <a:rPr lang="en-GB" dirty="0"/>
              <a:t>Multiple Attachments:</a:t>
            </a:r>
          </a:p>
          <a:p>
            <a:endParaRPr lang="en-GB" dirty="0"/>
          </a:p>
          <a:p>
            <a:r>
              <a:rPr lang="en-GB" dirty="0"/>
              <a:t>10-11 months onwards. The infant begins to make </a:t>
            </a:r>
            <a:r>
              <a:rPr lang="en-GB" dirty="0" err="1"/>
              <a:t>make</a:t>
            </a:r>
            <a:r>
              <a:rPr lang="en-GB" dirty="0"/>
              <a:t> multiple attachments. This is usually towards friends, grandparents and childminders/ nursery staff.</a:t>
            </a:r>
          </a:p>
        </p:txBody>
      </p:sp>
    </p:spTree>
    <p:extLst>
      <p:ext uri="{BB962C8B-B14F-4D97-AF65-F5344CB8AC3E}">
        <p14:creationId xmlns:p14="http://schemas.microsoft.com/office/powerpoint/2010/main" val="486973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The </a:t>
            </a:r>
            <a:r>
              <a:rPr lang="en-GB" dirty="0"/>
              <a:t>results of the study indicated that attachments were most likely to form with those who responded accurately to the baby's signals, not the person they spent more time with.  Schaffer and Emerson called this sensitive responsiveness.</a:t>
            </a:r>
          </a:p>
          <a:p>
            <a:r>
              <a:rPr lang="en-GB" dirty="0"/>
              <a:t>Many of the babies had several attachments by 10 months old, including attachments to mothers, fathers, grandparents, siblings and </a:t>
            </a:r>
            <a:r>
              <a:rPr lang="en-GB" dirty="0" err="1"/>
              <a:t>neighbors</a:t>
            </a:r>
            <a:r>
              <a:rPr lang="en-GB" dirty="0"/>
              <a:t>.  The mother was the main attachment figure for about half of the children at 18 months old and the father for most of the others.  </a:t>
            </a:r>
            <a:r>
              <a:rPr lang="en-GB" dirty="0">
                <a:solidFill>
                  <a:srgbClr val="FF0000"/>
                </a:solidFill>
              </a:rPr>
              <a:t>The most important fact in forming attachments is not who feeds and changes the child but who plays and communicates with him or her.</a:t>
            </a:r>
          </a:p>
        </p:txBody>
      </p:sp>
    </p:spTree>
    <p:extLst>
      <p:ext uri="{BB962C8B-B14F-4D97-AF65-F5344CB8AC3E}">
        <p14:creationId xmlns:p14="http://schemas.microsoft.com/office/powerpoint/2010/main" val="2031618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Multiple attachments and the role of the father.</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921723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Bowlby (1988</a:t>
            </a:r>
            <a:r>
              <a:rPr lang="en-GB" dirty="0" smtClean="0"/>
              <a:t>)</a:t>
            </a:r>
            <a:endParaRPr lang="en-GB" dirty="0"/>
          </a:p>
        </p:txBody>
      </p:sp>
      <p:sp>
        <p:nvSpPr>
          <p:cNvPr id="3" name="Content Placeholder 2"/>
          <p:cNvSpPr>
            <a:spLocks noGrp="1"/>
          </p:cNvSpPr>
          <p:nvPr>
            <p:ph idx="1"/>
          </p:nvPr>
        </p:nvSpPr>
        <p:spPr/>
        <p:txBody>
          <a:bodyPr/>
          <a:lstStyle/>
          <a:p>
            <a:r>
              <a:rPr lang="en-GB" dirty="0" smtClean="0"/>
              <a:t>Reasoned </a:t>
            </a:r>
            <a:r>
              <a:rPr lang="en-GB" dirty="0"/>
              <a:t>that if patterns of attachment are a product of how their mother has treated them, it could be anticipated that the pattern he develops with his father is the product of how their father has treated them. Bowlby suggests that fathers can fill a role closely resembling that filled by a mother but points out that in most cultures this is uncommon. Bowlby argues that in most families with young children, the father's role tends to be different. According to Bowlby, a father is more likely to engage in physically active and novel play than the mother and tends to become his child's preferred play companion.</a:t>
            </a:r>
          </a:p>
          <a:p>
            <a:endParaRPr lang="en-GB" dirty="0"/>
          </a:p>
          <a:p>
            <a:endParaRPr lang="en-GB" dirty="0"/>
          </a:p>
        </p:txBody>
      </p:sp>
    </p:spTree>
    <p:extLst>
      <p:ext uri="{BB962C8B-B14F-4D97-AF65-F5344CB8AC3E}">
        <p14:creationId xmlns:p14="http://schemas.microsoft.com/office/powerpoint/2010/main" val="537808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Schaffer &amp; Emerson</a:t>
            </a:r>
            <a:r>
              <a:rPr lang="en-GB" dirty="0"/>
              <a:t/>
            </a:r>
            <a:br>
              <a:rPr lang="en-GB" dirty="0"/>
            </a:br>
            <a:endParaRPr lang="en-GB" dirty="0"/>
          </a:p>
        </p:txBody>
      </p:sp>
      <p:sp>
        <p:nvSpPr>
          <p:cNvPr id="3" name="Content Placeholder 2"/>
          <p:cNvSpPr>
            <a:spLocks noGrp="1"/>
          </p:cNvSpPr>
          <p:nvPr>
            <p:ph idx="1"/>
          </p:nvPr>
        </p:nvSpPr>
        <p:spPr/>
        <p:txBody>
          <a:bodyPr/>
          <a:lstStyle/>
          <a:p>
            <a:r>
              <a:rPr lang="en-GB" dirty="0" smtClean="0"/>
              <a:t>Found </a:t>
            </a:r>
            <a:r>
              <a:rPr lang="en-GB" dirty="0"/>
              <a:t>that additional attachments developed in the proceeding months following the 4</a:t>
            </a:r>
            <a:r>
              <a:rPr lang="en-GB" baseline="30000" dirty="0"/>
              <a:t>th</a:t>
            </a:r>
            <a:r>
              <a:rPr lang="en-GB" dirty="0"/>
              <a:t>stage, observing 31% of infants displaying 5 or more attachments by 18 months.</a:t>
            </a:r>
          </a:p>
          <a:p>
            <a:r>
              <a:rPr lang="en-GB" dirty="0" smtClean="0">
                <a:solidFill>
                  <a:srgbClr val="FF0000"/>
                </a:solidFill>
              </a:rPr>
              <a:t>We have seen this previously</a:t>
            </a:r>
            <a:endParaRPr lang="en-GB" dirty="0">
              <a:solidFill>
                <a:srgbClr val="FF0000"/>
              </a:solidFill>
            </a:endParaRPr>
          </a:p>
        </p:txBody>
      </p:sp>
    </p:spTree>
    <p:extLst>
      <p:ext uri="{BB962C8B-B14F-4D97-AF65-F5344CB8AC3E}">
        <p14:creationId xmlns:p14="http://schemas.microsoft.com/office/powerpoint/2010/main" val="916903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Grossman’s (2002)</a:t>
            </a:r>
            <a:r>
              <a:rPr lang="en-GB" dirty="0"/>
              <a:t/>
            </a:r>
            <a:br>
              <a:rPr lang="en-GB" dirty="0"/>
            </a:br>
            <a:endParaRPr lang="en-GB" dirty="0"/>
          </a:p>
        </p:txBody>
      </p:sp>
      <p:sp>
        <p:nvSpPr>
          <p:cNvPr id="3" name="Content Placeholder 2"/>
          <p:cNvSpPr>
            <a:spLocks noGrp="1"/>
          </p:cNvSpPr>
          <p:nvPr>
            <p:ph idx="1"/>
          </p:nvPr>
        </p:nvSpPr>
        <p:spPr/>
        <p:txBody>
          <a:bodyPr/>
          <a:lstStyle/>
          <a:p>
            <a:r>
              <a:rPr lang="en-GB" dirty="0" smtClean="0"/>
              <a:t>Conducted </a:t>
            </a:r>
            <a:r>
              <a:rPr lang="en-GB" dirty="0"/>
              <a:t>a longitudinal study of 44 families comparing the role of fathers’ &amp; mothers’ contribution to their children's attachment experiences at 6</a:t>
            </a:r>
            <a:r>
              <a:rPr lang="en-GB" dirty="0" smtClean="0"/>
              <a:t>, 10 </a:t>
            </a:r>
            <a:r>
              <a:rPr lang="en-GB" dirty="0"/>
              <a:t>and 16 years. Fathers’ play style (whether it was sensitive, challenging and interactive) was closely linked to the fathers’ own internal working model of attachment. Play sensitivity was a better predictor of the child's long-term attachment representation than the early measures of the of attachment type that the infant had with their father.</a:t>
            </a:r>
          </a:p>
          <a:p>
            <a:endParaRPr lang="en-GB" dirty="0"/>
          </a:p>
        </p:txBody>
      </p:sp>
    </p:spTree>
    <p:extLst>
      <p:ext uri="{BB962C8B-B14F-4D97-AF65-F5344CB8AC3E}">
        <p14:creationId xmlns:p14="http://schemas.microsoft.com/office/powerpoint/2010/main" val="347256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a:t>Field (1978)</a:t>
            </a:r>
            <a:r>
              <a:rPr lang="en-GB" dirty="0"/>
              <a:t/>
            </a:r>
            <a:br>
              <a:rPr lang="en-GB" dirty="0"/>
            </a:br>
            <a:endParaRPr lang="en-GB" dirty="0"/>
          </a:p>
        </p:txBody>
      </p:sp>
      <p:sp>
        <p:nvSpPr>
          <p:cNvPr id="3" name="Content Placeholder 2"/>
          <p:cNvSpPr>
            <a:spLocks noGrp="1"/>
          </p:cNvSpPr>
          <p:nvPr>
            <p:ph idx="1"/>
          </p:nvPr>
        </p:nvSpPr>
        <p:spPr/>
        <p:txBody>
          <a:bodyPr/>
          <a:lstStyle/>
          <a:p>
            <a:r>
              <a:rPr lang="en-GB" dirty="0" smtClean="0"/>
              <a:t>Conducted </a:t>
            </a:r>
            <a:r>
              <a:rPr lang="en-GB" dirty="0"/>
              <a:t>research which compared the behaviours of primary caretaker mothers with primary and secondary caretaker fathers. Face-to-face interactions were analysed from video footage with infants at 4 months of age. Overall, it was observed that fathers engaged more in game playing and held their infants less. However, primary caretaker fathers engaged in significantly more smiling, imitative grimaces, and imitative vocalizations than did secondary caretaker fathers and these were comparable with mothers’ behaviour.</a:t>
            </a:r>
          </a:p>
          <a:p>
            <a:endParaRPr lang="en-GB" dirty="0"/>
          </a:p>
        </p:txBody>
      </p:sp>
    </p:spTree>
    <p:extLst>
      <p:ext uri="{BB962C8B-B14F-4D97-AF65-F5344CB8AC3E}">
        <p14:creationId xmlns:p14="http://schemas.microsoft.com/office/powerpoint/2010/main" val="2400460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Brown </a:t>
            </a:r>
            <a:r>
              <a:rPr lang="en-GB" b="1" dirty="0"/>
              <a:t>et al. (2012</a:t>
            </a:r>
            <a:r>
              <a:rPr lang="en-GB" b="1" dirty="0" smtClean="0"/>
              <a:t>)</a:t>
            </a:r>
            <a:endParaRPr lang="en-GB" dirty="0"/>
          </a:p>
        </p:txBody>
      </p:sp>
      <p:sp>
        <p:nvSpPr>
          <p:cNvPr id="3" name="Content Placeholder 2"/>
          <p:cNvSpPr>
            <a:spLocks noGrp="1"/>
          </p:cNvSpPr>
          <p:nvPr>
            <p:ph idx="1"/>
          </p:nvPr>
        </p:nvSpPr>
        <p:spPr/>
        <p:txBody>
          <a:bodyPr/>
          <a:lstStyle/>
          <a:p>
            <a:r>
              <a:rPr lang="en-GB" dirty="0" smtClean="0"/>
              <a:t>Investigated </a:t>
            </a:r>
            <a:r>
              <a:rPr lang="en-GB" dirty="0"/>
              <a:t>father involvement, paternal sensitivity, and father−child attachment security at 13 months and 3 years of age. Results demonstrated that involvement and sensitivity influenced father−child attachment security at age 3. Involvement was a greater predictor of secure attachment when fathers were rated as less sensitive.</a:t>
            </a:r>
          </a:p>
          <a:p>
            <a:r>
              <a:rPr lang="en-GB" dirty="0" smtClean="0"/>
              <a:t>The </a:t>
            </a:r>
            <a:r>
              <a:rPr lang="en-GB" dirty="0"/>
              <a:t>research from Brown and Field indicates that the gender of a caregiver is not crucial in predicting attachment types/ quality, rather it is the extent of caregiver involvement.</a:t>
            </a:r>
          </a:p>
          <a:p>
            <a:endParaRPr lang="en-GB" dirty="0"/>
          </a:p>
        </p:txBody>
      </p:sp>
    </p:spTree>
    <p:extLst>
      <p:ext uri="{BB962C8B-B14F-4D97-AF65-F5344CB8AC3E}">
        <p14:creationId xmlns:p14="http://schemas.microsoft.com/office/powerpoint/2010/main" val="775750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Therefore what?</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4256294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1524</TotalTime>
  <Words>1556</Words>
  <Application>Microsoft Office PowerPoint</Application>
  <PresentationFormat>Widescreen</PresentationFormat>
  <Paragraphs>76</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Attachment Bits</vt:lpstr>
      <vt:lpstr>4.1.3 Attachment</vt:lpstr>
      <vt:lpstr>internal working model</vt:lpstr>
      <vt:lpstr>internal working model </vt:lpstr>
      <vt:lpstr>PowerPoint Presentation</vt:lpstr>
      <vt:lpstr>Influence of early attachment on childhood and adult relationships.</vt:lpstr>
      <vt:lpstr>Simpson 2007</vt:lpstr>
      <vt:lpstr>Hazan &amp; Shaver 1987</vt:lpstr>
      <vt:lpstr>Qualter &amp; Munn 2005</vt:lpstr>
      <vt:lpstr>Conclusion</vt:lpstr>
      <vt:lpstr>PowerPoint Presentation</vt:lpstr>
      <vt:lpstr>Reciprocity and interactional synchrony.</vt:lpstr>
      <vt:lpstr>Reciprocity </vt:lpstr>
      <vt:lpstr>Interactional synchrony </vt:lpstr>
      <vt:lpstr>Research</vt:lpstr>
      <vt:lpstr>Stages of Attachment</vt:lpstr>
      <vt:lpstr>PowerPoint Presentation</vt:lpstr>
      <vt:lpstr>They discovered that baby's attachments develop in the following sequence:</vt:lpstr>
      <vt:lpstr>PowerPoint Presentation</vt:lpstr>
      <vt:lpstr>PowerPoint Presentation</vt:lpstr>
      <vt:lpstr>Multiple attachments and the role of the father.</vt:lpstr>
      <vt:lpstr>Bowlby (1988)</vt:lpstr>
      <vt:lpstr>Schaffer &amp; Emerson </vt:lpstr>
      <vt:lpstr>Grossman’s (2002) </vt:lpstr>
      <vt:lpstr>Field (1978) </vt:lpstr>
      <vt:lpstr>Brown et al. (2012)</vt:lpstr>
      <vt:lpstr>Therefore what?</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Attachment Bits</dc:title>
  <dc:creator>Stanyer, Richard  (Staff)</dc:creator>
  <cp:lastModifiedBy>Stanyer, Richard  (Staff)</cp:lastModifiedBy>
  <cp:revision>15</cp:revision>
  <dcterms:created xsi:type="dcterms:W3CDTF">2015-10-14T09:04:45Z</dcterms:created>
  <dcterms:modified xsi:type="dcterms:W3CDTF">2016-11-18T09:13:03Z</dcterms:modified>
</cp:coreProperties>
</file>